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Nunito"/>
      <p:regular r:id="rId24"/>
      <p:bold r:id="rId25"/>
      <p:italic r:id="rId26"/>
      <p:boldItalic r:id="rId27"/>
    </p:embeddedFont>
    <p:embeddedFont>
      <p:font typeface="Maven Pro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Nuni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italic.fntdata"/><Relationship Id="rId25" Type="http://schemas.openxmlformats.org/officeDocument/2006/relationships/font" Target="fonts/Nunito-bold.fntdata"/><Relationship Id="rId28" Type="http://schemas.openxmlformats.org/officeDocument/2006/relationships/font" Target="fonts/MavenPro-regular.fntdata"/><Relationship Id="rId27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avenPr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71f280f8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71f280f8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71f280f8a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71f280f8a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2"/>
              <a:chOff x="7343003" y="4453711"/>
              <a:chExt cx="316800" cy="688512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1"/>
            <a:chOff x="5043503" y="0"/>
            <a:chExt cx="3814072" cy="3839101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1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51" name="Google Shape;51;p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" name="Google Shape;53;p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4"/>
          <p:cNvGrpSpPr/>
          <p:nvPr/>
        </p:nvGrpSpPr>
        <p:grpSpPr>
          <a:xfrm>
            <a:off x="146769" y="3406"/>
            <a:ext cx="1233214" cy="1384535"/>
            <a:chOff x="146769" y="3406"/>
            <a:chExt cx="1233214" cy="1384535"/>
          </a:xfrm>
        </p:grpSpPr>
        <p:grpSp>
          <p:nvGrpSpPr>
            <p:cNvPr id="58" name="Google Shape;58;p4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9" name="Google Shape;59;p4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4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" name="Google Shape;61;p4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62" name="Google Shape;62;p4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4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4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" name="Google Shape;65;p4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66" name="Google Shape;66;p4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4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4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4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0" name="Google Shape;70;p4"/>
          <p:cNvGrpSpPr/>
          <p:nvPr/>
        </p:nvGrpSpPr>
        <p:grpSpPr>
          <a:xfrm>
            <a:off x="6775084" y="2904008"/>
            <a:ext cx="2186147" cy="2239500"/>
            <a:chOff x="6775084" y="2904008"/>
            <a:chExt cx="2186147" cy="2239500"/>
          </a:xfrm>
        </p:grpSpPr>
        <p:grpSp>
          <p:nvGrpSpPr>
            <p:cNvPr id="71" name="Google Shape;71;p4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72" name="Google Shape;72;p4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4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" name="Google Shape;74;p4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75" name="Google Shape;75;p4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4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4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" name="Google Shape;78;p4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9" name="Google Shape;79;p4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4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4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4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" name="Google Shape;83;p4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84" name="Google Shape;84;p4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4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4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4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4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9" name="Google Shape;89;p4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256"/>
            <a:ext cx="2267379" cy="2601741"/>
            <a:chOff x="6790514" y="1256"/>
            <a:chExt cx="2267379" cy="2601741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535" y="1256"/>
              <a:ext cx="1990358" cy="1990303"/>
              <a:chOff x="7067535" y="1256"/>
              <a:chExt cx="1990358" cy="1990303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7"/>
              <a:ext cx="795000" cy="795000"/>
              <a:chOff x="8207126" y="1807997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Relationship Id="rId7" Type="http://schemas.openxmlformats.org/officeDocument/2006/relationships/image" Target="../media/image24.png"/><Relationship Id="rId8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Relationship Id="rId4" Type="http://schemas.openxmlformats.org/officeDocument/2006/relationships/image" Target="../media/image26.png"/><Relationship Id="rId5" Type="http://schemas.openxmlformats.org/officeDocument/2006/relationships/image" Target="../media/image39.png"/><Relationship Id="rId6" Type="http://schemas.openxmlformats.org/officeDocument/2006/relationships/image" Target="../media/image28.png"/><Relationship Id="rId7" Type="http://schemas.openxmlformats.org/officeDocument/2006/relationships/image" Target="../media/image27.png"/><Relationship Id="rId8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17.png"/><Relationship Id="rId5" Type="http://schemas.openxmlformats.org/officeDocument/2006/relationships/image" Target="../media/image29.png"/><Relationship Id="rId6" Type="http://schemas.openxmlformats.org/officeDocument/2006/relationships/image" Target="../media/image35.png"/><Relationship Id="rId7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Relationship Id="rId5" Type="http://schemas.openxmlformats.org/officeDocument/2006/relationships/image" Target="../media/image31.png"/><Relationship Id="rId6" Type="http://schemas.openxmlformats.org/officeDocument/2006/relationships/image" Target="../media/image30.png"/><Relationship Id="rId7" Type="http://schemas.openxmlformats.org/officeDocument/2006/relationships/image" Target="../media/image32.png"/><Relationship Id="rId8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2571749"/>
            <a:ext cx="42555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IPT #10 - Hail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72200" y="3496950"/>
            <a:ext cx="42555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University of Ljubljana - Slovenia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Measurements</a:t>
            </a:r>
            <a:endParaRPr/>
          </a:p>
        </p:txBody>
      </p:sp>
      <p:sp>
        <p:nvSpPr>
          <p:cNvPr id="340" name="Google Shape;340;p22"/>
          <p:cNvSpPr txBox="1"/>
          <p:nvPr>
            <p:ph idx="1" type="body"/>
          </p:nvPr>
        </p:nvSpPr>
        <p:spPr>
          <a:xfrm>
            <a:off x="1142950" y="1266125"/>
            <a:ext cx="70305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" sz="1800"/>
              <a:t>-Containers used:</a:t>
            </a:r>
            <a:endParaRPr sz="1800"/>
          </a:p>
        </p:txBody>
      </p:sp>
      <p:sp>
        <p:nvSpPr>
          <p:cNvPr id="341" name="Google Shape;341;p22"/>
          <p:cNvSpPr txBox="1"/>
          <p:nvPr/>
        </p:nvSpPr>
        <p:spPr>
          <a:xfrm>
            <a:off x="1142950" y="1597875"/>
            <a:ext cx="7939200" cy="15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AutoNum type="arabicParenR"/>
            </a:pPr>
            <a:r>
              <a:rPr b="0" i="0" lang="en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Cylindrical pot (H = 11.0cm, R = 6.0cm)</a:t>
            </a:r>
            <a:endParaRPr b="0" i="0" sz="18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AutoNum type="arabicParenR"/>
            </a:pPr>
            <a:r>
              <a:rPr b="0" i="0" lang="en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Cylindrical tea box (H = 8.0cm, R=3.0cm)</a:t>
            </a:r>
            <a:endParaRPr b="0" i="0" sz="18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AutoNum type="arabicParenR"/>
            </a:pPr>
            <a:r>
              <a:rPr b="0" i="0" lang="en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Rectangular cake pan (L</a:t>
            </a:r>
            <a:r>
              <a:rPr b="0" baseline="-25000" i="0" lang="en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x</a:t>
            </a:r>
            <a:r>
              <a:rPr b="0" i="0" lang="en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= 16cm, L</a:t>
            </a:r>
            <a:r>
              <a:rPr b="0" baseline="-25000" i="0" lang="en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y</a:t>
            </a:r>
            <a:r>
              <a:rPr b="0" i="0" lang="en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= 8.0cm, L</a:t>
            </a:r>
            <a:r>
              <a:rPr b="0" baseline="-25000" i="0" lang="en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z</a:t>
            </a:r>
            <a:r>
              <a:rPr b="0" i="0" lang="en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=7.0cm)</a:t>
            </a:r>
            <a:endParaRPr b="0" i="0" sz="18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AutoNum type="arabicParenR"/>
            </a:pPr>
            <a:r>
              <a:rPr b="0" i="0" lang="en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Two blind test containers</a:t>
            </a:r>
            <a:endParaRPr b="0" i="0" sz="18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42" name="Google Shape;34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4925" y="154776"/>
            <a:ext cx="1905500" cy="201059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2"/>
          <p:cNvSpPr txBox="1"/>
          <p:nvPr/>
        </p:nvSpPr>
        <p:spPr>
          <a:xfrm>
            <a:off x="6503500" y="1744925"/>
            <a:ext cx="6177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(1)</a:t>
            </a:r>
            <a:endParaRPr b="0" i="0" sz="2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44" name="Google Shape;34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2675" y="2997113"/>
            <a:ext cx="1463245" cy="1870851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2"/>
          <p:cNvSpPr txBox="1"/>
          <p:nvPr/>
        </p:nvSpPr>
        <p:spPr>
          <a:xfrm>
            <a:off x="167425" y="4464950"/>
            <a:ext cx="7263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(2)</a:t>
            </a:r>
            <a:endParaRPr b="0" i="0" sz="2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46" name="Google Shape;346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57400" y="3226708"/>
            <a:ext cx="2134200" cy="1411668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2"/>
          <p:cNvSpPr txBox="1"/>
          <p:nvPr/>
        </p:nvSpPr>
        <p:spPr>
          <a:xfrm>
            <a:off x="1974650" y="4237050"/>
            <a:ext cx="14169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(3)</a:t>
            </a:r>
            <a:endParaRPr b="0" i="0" sz="2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48" name="Google Shape;348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34424" y="2997112"/>
            <a:ext cx="1812380" cy="187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49825" y="2840138"/>
            <a:ext cx="1747850" cy="2184802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2"/>
          <p:cNvSpPr txBox="1"/>
          <p:nvPr/>
        </p:nvSpPr>
        <p:spPr>
          <a:xfrm>
            <a:off x="4638438" y="4464950"/>
            <a:ext cx="964500" cy="6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(4)</a:t>
            </a:r>
            <a:endParaRPr b="0" i="0" sz="2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1" name="Google Shape;351;p22"/>
          <p:cNvSpPr txBox="1"/>
          <p:nvPr/>
        </p:nvSpPr>
        <p:spPr>
          <a:xfrm>
            <a:off x="6754650" y="4638375"/>
            <a:ext cx="7263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(4)</a:t>
            </a:r>
            <a:endParaRPr b="0" i="0" sz="2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012"/>
            <a:ext cx="7707048" cy="5331528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3"/>
          <p:cNvSpPr txBox="1"/>
          <p:nvPr>
            <p:ph idx="1" type="body"/>
          </p:nvPr>
        </p:nvSpPr>
        <p:spPr>
          <a:xfrm>
            <a:off x="7043825" y="1499925"/>
            <a:ext cx="1806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" sz="1800"/>
              <a:t>Error estimates:</a:t>
            </a:r>
            <a:endParaRPr sz="1800"/>
          </a:p>
        </p:txBody>
      </p:sp>
      <p:pic>
        <p:nvPicPr>
          <p:cNvPr descr="\delta H = 0.1 \, \mathrm{cm}" id="358" name="Google Shape;358;p23" title="MathEquation,#0000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7150" y="2041125"/>
            <a:ext cx="1494016" cy="253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delta R = 0.1 \, \mathrm{cm}" id="359" name="Google Shape;359;p23" title="MathEquation,#0000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43300" y="2589237"/>
            <a:ext cx="1461726" cy="253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delta c = 2 \, \mathrm{m/s}" id="360" name="Google Shape;360;p23" title="MathEquation,#0000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27150" y="3137350"/>
            <a:ext cx="1404574" cy="34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38125"/>
            <a:ext cx="7175496" cy="53816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Downarrow" id="366" name="Google Shape;366;p24" title="MathEquation,#0000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88899" y="2517875"/>
            <a:ext cx="293626" cy="492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 = 8.04 \, \mathrm{cm}" id="367" name="Google Shape;367;p24" title="MathEquation,#0000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59051" y="3418315"/>
            <a:ext cx="1753300" cy="2783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Rightarrow" id="368" name="Google Shape;368;p24" title="MathEquation,#ff00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8390042">
            <a:off x="1973632" y="3746803"/>
            <a:ext cx="579531" cy="4071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Rightarrow" id="369" name="Google Shape;369;p24" title="MathEquation,#ff00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865872">
            <a:off x="3067541" y="1717823"/>
            <a:ext cx="542767" cy="381303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4"/>
          <p:cNvSpPr txBox="1"/>
          <p:nvPr>
            <p:ph idx="1" type="body"/>
          </p:nvPr>
        </p:nvSpPr>
        <p:spPr>
          <a:xfrm>
            <a:off x="6805250" y="891275"/>
            <a:ext cx="2667000" cy="9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" sz="1800"/>
              <a:t>Peaks at:</a:t>
            </a:r>
            <a:endParaRPr sz="1800"/>
          </a:p>
        </p:txBody>
      </p:sp>
      <p:pic>
        <p:nvPicPr>
          <p:cNvPr descr="\nu_1 = 1055 \, \mathrm{Hz}" id="371" name="Google Shape;371;p24" title="MathEquation,#00000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28974" y="1411375"/>
            <a:ext cx="1613480" cy="278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nu_2 = 3216 \, \mathrm{Hz}" id="372" name="Google Shape;372;p24" title="MathEquation,#00000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28975" y="1832075"/>
            <a:ext cx="1613480" cy="27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10350" y="-232775"/>
            <a:ext cx="7250848" cy="5438148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25"/>
          <p:cNvSpPr txBox="1"/>
          <p:nvPr>
            <p:ph idx="1" type="body"/>
          </p:nvPr>
        </p:nvSpPr>
        <p:spPr>
          <a:xfrm>
            <a:off x="6471300" y="1471900"/>
            <a:ext cx="2672700" cy="23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800"/>
              <a:t>-Signal was noisier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800"/>
              <a:t>-Blocking wasn’t successful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lang="en" sz="1800"/>
              <a:t>-Opening was too large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0525" y="-303625"/>
            <a:ext cx="7358072" cy="5518548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26"/>
          <p:cNvSpPr txBox="1"/>
          <p:nvPr>
            <p:ph idx="1" type="body"/>
          </p:nvPr>
        </p:nvSpPr>
        <p:spPr>
          <a:xfrm>
            <a:off x="6595075" y="368850"/>
            <a:ext cx="21798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800"/>
              <a:t>First guess at peak: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800"/>
              <a:t>gave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lang="en" sz="1800"/>
              <a:t>At second glance:</a:t>
            </a:r>
            <a:endParaRPr sz="1800"/>
          </a:p>
        </p:txBody>
      </p:sp>
      <p:pic>
        <p:nvPicPr>
          <p:cNvPr descr="\nu = 371 \, \mathrm{Hz}" id="385" name="Google Shape;385;p26" title="MathEquation,#0000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50600" y="990000"/>
            <a:ext cx="1468750" cy="268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nu = 866 \, \mathrm{Hz}" id="386" name="Google Shape;386;p26" title="MathEquation,#0000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50588" y="2994100"/>
            <a:ext cx="1468766" cy="268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 \approx 23.1 \, \mathrm{cm}" id="387" name="Google Shape;387;p26" title="MathEquation,#0000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72710" y="2041550"/>
            <a:ext cx="1624530" cy="268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 \approx 9.9 \, \mathrm{cm}" id="388" name="Google Shape;388;p26" title="MathEquation,#00000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50588" y="4008525"/>
            <a:ext cx="1468770" cy="268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Rightarrow" id="389" name="Google Shape;389;p26" title="MathEquation,#00000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7432850" y="3458213"/>
            <a:ext cx="504270" cy="35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0975" y="-250025"/>
            <a:ext cx="7270728" cy="54530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Rightarrow" id="395" name="Google Shape;395;p27" title="MathEquation,#ff00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334528">
            <a:off x="3213545" y="630841"/>
            <a:ext cx="581686" cy="408619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27"/>
          <p:cNvSpPr txBox="1"/>
          <p:nvPr>
            <p:ph idx="1" type="body"/>
          </p:nvPr>
        </p:nvSpPr>
        <p:spPr>
          <a:xfrm>
            <a:off x="6817800" y="985275"/>
            <a:ext cx="20541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" sz="1800"/>
              <a:t>Peak:</a:t>
            </a:r>
            <a:endParaRPr sz="1800"/>
          </a:p>
        </p:txBody>
      </p:sp>
      <p:pic>
        <p:nvPicPr>
          <p:cNvPr descr="\nu = 576 \, \mathrm{Hz}" id="397" name="Google Shape;397;p27" title="MathEquation,#0000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16825" y="1563700"/>
            <a:ext cx="1509550" cy="275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Rightarrow" id="398" name="Google Shape;398;p27" title="MathEquation,#0000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7360775" y="2342961"/>
            <a:ext cx="621650" cy="4367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 \approx 14.9 \, \mathrm{cm}" id="399" name="Google Shape;399;p27" title="MathEquation,#00000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36825" y="3359250"/>
            <a:ext cx="1669552" cy="27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8"/>
          <p:cNvSpPr txBox="1"/>
          <p:nvPr>
            <p:ph idx="1" type="body"/>
          </p:nvPr>
        </p:nvSpPr>
        <p:spPr>
          <a:xfrm>
            <a:off x="3229550" y="1398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Blind test 1: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Actual size:                                From spectra:</a:t>
            </a:r>
            <a:endParaRPr sz="1800"/>
          </a:p>
        </p:txBody>
      </p:sp>
      <p:pic>
        <p:nvPicPr>
          <p:cNvPr id="405" name="Google Shape;4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425" y="139800"/>
            <a:ext cx="2285110" cy="235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0125" y="2498624"/>
            <a:ext cx="2033279" cy="2541598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28"/>
          <p:cNvSpPr txBox="1"/>
          <p:nvPr/>
        </p:nvSpPr>
        <p:spPr>
          <a:xfrm>
            <a:off x="731300" y="2629750"/>
            <a:ext cx="52287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Blind test 2: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Actual size:                          From spectra: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8" name="Google Shape;408;p28"/>
          <p:cNvSpPr txBox="1"/>
          <p:nvPr/>
        </p:nvSpPr>
        <p:spPr>
          <a:xfrm>
            <a:off x="642425" y="1925850"/>
            <a:ext cx="8532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(1)</a:t>
            </a:r>
            <a:endParaRPr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9" name="Google Shape;409;p28"/>
          <p:cNvSpPr txBox="1"/>
          <p:nvPr/>
        </p:nvSpPr>
        <p:spPr>
          <a:xfrm>
            <a:off x="6240125" y="4507200"/>
            <a:ext cx="9264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(2)</a:t>
            </a:r>
            <a:endParaRPr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L_x = 8.7 \, \mathrm{cm} \\&#10;L_y = 6.0 \, \mathrm{cm} \\&#10;L_z = 11.6 \, \mathrm{cm}" id="410" name="Google Shape;410;p28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925" y="3468450"/>
            <a:ext cx="1950096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_x = 6.2 \, \mathrm{cm} \\&#10;L_y = 8.1 \, \mathrm{cm} \\&#10;L_z = 8.3 \, \mathrm{cm}" id="411" name="Google Shape;411;p28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2450" y="974875"/>
            <a:ext cx="1801418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_z = 9.9 \, \mathrm{cm}" id="412" name="Google Shape;412;p28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40125" y="1435353"/>
            <a:ext cx="1801424" cy="3490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_z = 14.9 \, \mathrm{cm}" id="413" name="Google Shape;413;p28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86538" y="3928937"/>
            <a:ext cx="1980278" cy="34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and Discussion</a:t>
            </a:r>
            <a:endParaRPr/>
          </a:p>
        </p:txBody>
      </p:sp>
      <p:sp>
        <p:nvSpPr>
          <p:cNvPr id="419" name="Google Shape;419;p29"/>
          <p:cNvSpPr txBox="1"/>
          <p:nvPr>
            <p:ph idx="1" type="body"/>
          </p:nvPr>
        </p:nvSpPr>
        <p:spPr>
          <a:xfrm>
            <a:off x="1303800" y="1660975"/>
            <a:ext cx="74109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-Mathematical solution has been known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-Physically, there are important complications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-Usual outcome: </a:t>
            </a:r>
            <a:r>
              <a:rPr b="1" lang="en" sz="1800"/>
              <a:t>can’t find geometry, can approximate biggest side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-Better formula for end corrections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-Larger span of frequencies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-Better way to compare peaks</a:t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Bibliography</a:t>
            </a:r>
            <a:endParaRPr/>
          </a:p>
        </p:txBody>
      </p:sp>
      <p:pic>
        <p:nvPicPr>
          <p:cNvPr id="425" name="Google Shape;42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3800" y="1381150"/>
            <a:ext cx="6894494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Official problem statement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800"/>
              <a:t>Extract as much information as possible about the shape and dimensions of a metal container from the sound produced when dropping small objects (such as peas) into it.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90" name="Google Shape;290;p15"/>
          <p:cNvSpPr txBox="1"/>
          <p:nvPr>
            <p:ph idx="1" type="body"/>
          </p:nvPr>
        </p:nvSpPr>
        <p:spPr>
          <a:xfrm>
            <a:off x="1303800" y="1681200"/>
            <a:ext cx="71922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800"/>
              <a:t>-“Can we hear the shape of a drum?”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800"/>
              <a:t>-Eigenfrequencies give the information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800"/>
              <a:t>-Eigenvalues of the Laplacian with appropriate boundary conditions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lang="en" sz="1800"/>
              <a:t>-Deviations from the mathematical question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Theoretical description</a:t>
            </a:r>
            <a:endParaRPr/>
          </a:p>
        </p:txBody>
      </p:sp>
      <p:sp>
        <p:nvSpPr>
          <p:cNvPr id="296" name="Google Shape;296;p16"/>
          <p:cNvSpPr txBox="1"/>
          <p:nvPr>
            <p:ph idx="1" type="body"/>
          </p:nvPr>
        </p:nvSpPr>
        <p:spPr>
          <a:xfrm>
            <a:off x="1303800" y="1529200"/>
            <a:ext cx="73458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800"/>
              <a:t>To find the eigenfrequencies solve the wave equation of the volume oscillations of the air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lang="en" sz="1800"/>
              <a:t>with the stationary wave guess                                  , giving </a:t>
            </a:r>
            <a:endParaRPr sz="1800"/>
          </a:p>
        </p:txBody>
      </p:sp>
      <p:pic>
        <p:nvPicPr>
          <p:cNvPr descr="\nabla^2 \Psi(\vec{r}, t) - \frac{1}{c^2} \frac{\partial \Psi(\vec{r}, t)}{\partial t} = 0" id="297" name="Google Shape;297;p16" title="MathEquation,#0000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338" y="2443913"/>
            <a:ext cx="3965324" cy="684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Psi(\vec{r}, t) = \psi(\vec{r}) f(t)" id="298" name="Google Shape;298;p16" title="MathEquation,#0000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2400" y="3493825"/>
            <a:ext cx="1922250" cy="276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nabla^2 \psi(\vec{r}) = -k^2 \psi(\vec{r})&#10;" id="299" name="Google Shape;299;p16" title="MathEquation,#0000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26350" y="3973975"/>
            <a:ext cx="3201914" cy="480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nu = \frac{c}{2 \pi} k&#10;" id="300" name="Google Shape;300;p16" title="MathEquation,#0000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92888" y="3973975"/>
            <a:ext cx="1298106" cy="48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Theoretical description</a:t>
            </a:r>
            <a:endParaRPr/>
          </a:p>
        </p:txBody>
      </p:sp>
      <p:sp>
        <p:nvSpPr>
          <p:cNvPr id="306" name="Google Shape;306;p17"/>
          <p:cNvSpPr txBox="1"/>
          <p:nvPr>
            <p:ph idx="1" type="body"/>
          </p:nvPr>
        </p:nvSpPr>
        <p:spPr>
          <a:xfrm>
            <a:off x="1303800" y="168657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800"/>
              <a:t>-Special cases: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800"/>
              <a:t>    Rectangular geometry: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800"/>
              <a:t>    Cylindrical geometry: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800"/>
          </a:p>
        </p:txBody>
      </p:sp>
      <p:pic>
        <p:nvPicPr>
          <p:cNvPr descr="\nu = \frac{c}{2} \sqrt{\left(\frac{n}{L_x}\right)^2 + \left(\frac{m}{L_y}\right)^2 + \left(\frac{l}{L_z}\right)^2}" id="307" name="Google Shape;307;p17" title="MathEquation,#0000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0800" y="2012300"/>
            <a:ext cx="4083224" cy="74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nu = \frac{c}{2} \sqrt{\left(\frac{\rho_{m,n}}{\pi a}\right)^2 + \left(\frac{l}{H}\right)^2}" id="308" name="Google Shape;308;p17" title="MathEquation,#0000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0800" y="3060275"/>
            <a:ext cx="2951254" cy="74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End corrections</a:t>
            </a:r>
            <a:endParaRPr/>
          </a:p>
        </p:txBody>
      </p:sp>
      <p:sp>
        <p:nvSpPr>
          <p:cNvPr id="314" name="Google Shape;314;p18"/>
          <p:cNvSpPr txBox="1"/>
          <p:nvPr>
            <p:ph idx="1" type="body"/>
          </p:nvPr>
        </p:nvSpPr>
        <p:spPr>
          <a:xfrm>
            <a:off x="1303800" y="1785500"/>
            <a:ext cx="71523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800"/>
              <a:t>The Neumann condition for open ends is only approximate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lang="en" sz="1800"/>
              <a:t>If the perpendicular dimensions are small compared to the open one we have the empirical formula</a:t>
            </a:r>
            <a:endParaRPr sz="1800"/>
          </a:p>
        </p:txBody>
      </p:sp>
      <p:pic>
        <p:nvPicPr>
          <p:cNvPr descr="\delta L \approx 0.34 \sqrt{A}" id="315" name="Google Shape;315;p18" title="MathEquation,#0000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2950" y="3387500"/>
            <a:ext cx="2338100" cy="49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Complications</a:t>
            </a:r>
            <a:endParaRPr/>
          </a:p>
        </p:txBody>
      </p:sp>
      <p:sp>
        <p:nvSpPr>
          <p:cNvPr id="321" name="Google Shape;321;p1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800"/>
              <a:t>-Analytic solutions impossible for general geometry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800"/>
              <a:t>-Can’t use side and bottom oscillations (Kirchhoff-Love plates)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800"/>
              <a:t>-Microphone can only pick up first few peaks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Experimental setup</a:t>
            </a:r>
            <a:endParaRPr/>
          </a:p>
        </p:txBody>
      </p:sp>
      <p:pic>
        <p:nvPicPr>
          <p:cNvPr id="327" name="Google Shape;32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7963" y="1305375"/>
            <a:ext cx="6368074" cy="361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Measurements</a:t>
            </a:r>
            <a:endParaRPr/>
          </a:p>
        </p:txBody>
      </p:sp>
      <p:sp>
        <p:nvSpPr>
          <p:cNvPr id="333" name="Google Shape;333;p21"/>
          <p:cNvSpPr txBox="1"/>
          <p:nvPr>
            <p:ph idx="1" type="body"/>
          </p:nvPr>
        </p:nvSpPr>
        <p:spPr>
          <a:xfrm>
            <a:off x="1303800" y="1597875"/>
            <a:ext cx="62214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800"/>
              <a:t>-Dropping small stones into the container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800"/>
              <a:t>-Two ways of measuring: volume free                                and volume blocked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800"/>
              <a:t>-Microphone: Trust All-round USB Mico               microphone [&lt;7000 Hz]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800"/>
              <a:t>-Spectrum analyzed with Audacity [ver. 2.2.1]                                     </a:t>
            </a:r>
            <a:r>
              <a:rPr lang="en" sz="1600"/>
              <a:t>{Algorithm: Spectrum, Function: Hamming window, Size: 8192}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800"/>
          </a:p>
        </p:txBody>
      </p:sp>
      <p:pic>
        <p:nvPicPr>
          <p:cNvPr id="334" name="Google Shape;3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6003" y="1343150"/>
            <a:ext cx="2638450" cy="225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